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6"/>
  </p:notesMasterIdLst>
  <p:handoutMasterIdLst>
    <p:handoutMasterId r:id="rId37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696" r:id="rId16"/>
    <p:sldId id="2697" r:id="rId17"/>
    <p:sldId id="2713" r:id="rId18"/>
    <p:sldId id="2714" r:id="rId19"/>
    <p:sldId id="2702" r:id="rId20"/>
    <p:sldId id="2698" r:id="rId21"/>
    <p:sldId id="2699" r:id="rId22"/>
    <p:sldId id="2700" r:id="rId23"/>
    <p:sldId id="2703" r:id="rId24"/>
    <p:sldId id="2701" r:id="rId25"/>
    <p:sldId id="2704" r:id="rId26"/>
    <p:sldId id="2705" r:id="rId27"/>
    <p:sldId id="2706" r:id="rId28"/>
    <p:sldId id="2707" r:id="rId29"/>
    <p:sldId id="2708" r:id="rId30"/>
    <p:sldId id="2709" r:id="rId31"/>
    <p:sldId id="2710" r:id="rId32"/>
    <p:sldId id="2711" r:id="rId33"/>
    <p:sldId id="2712" r:id="rId34"/>
    <p:sldId id="582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595757"/>
    <a:srgbClr val="1D1D1A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>
        <p:scale>
          <a:sx n="99" d="100"/>
          <a:sy n="99" d="100"/>
        </p:scale>
        <p:origin x="1272" y="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 marL="358775" indent="-269875">
              <a:spcAft>
                <a:spcPts val="200"/>
              </a:spcAft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3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流水并行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Pipeline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计算进入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forward_backward_pipelining_without_interleaving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(Pipeline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1F1B)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先关闭梯度更新，等所有的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(MB)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执行完毕才更新梯度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2DB18-835C-E04B-A6D1-E8D9B16B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3"/>
          <a:stretch/>
        </p:blipFill>
        <p:spPr>
          <a:xfrm>
            <a:off x="2381" y="0"/>
            <a:ext cx="227836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0E3B54-BD4B-F74E-8244-C330897F8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t="29693" r="28506"/>
          <a:stretch/>
        </p:blipFill>
        <p:spPr>
          <a:xfrm>
            <a:off x="6419597" y="2404788"/>
            <a:ext cx="5172756" cy="39745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：总的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个数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global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size(6)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/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batch(2)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3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num_warmup_microbatchew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：根据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数以及当前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计算需要等到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状态的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个数，示例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rank(0)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-1=1,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rank(1)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0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2DB18-835C-E04B-A6D1-E8D9B16B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3"/>
          <a:stretch/>
        </p:blipFill>
        <p:spPr>
          <a:xfrm>
            <a:off x="2381" y="0"/>
            <a:ext cx="2278364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012849-DC11-A047-B5E2-C510E13FF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t="29693" r="28506"/>
          <a:stretch/>
        </p:blipFill>
        <p:spPr>
          <a:xfrm>
            <a:off x="6419599" y="2514484"/>
            <a:ext cx="5172756" cy="39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num_microbatches_remaining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：执行完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后还有少数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需要执行，即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num_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num_warmup_microbatches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=2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2DB18-835C-E04B-A6D1-E8D9B16B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313"/>
          <a:stretch/>
        </p:blipFill>
        <p:spPr>
          <a:xfrm>
            <a:off x="2381" y="0"/>
            <a:ext cx="2278364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B0F9AD-8D29-2D49-8927-3EDB34069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4" t="29693" r="28506"/>
          <a:stretch/>
        </p:blipFill>
        <p:spPr>
          <a:xfrm>
            <a:off x="6419599" y="2514484"/>
            <a:ext cx="5172756" cy="39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第一个 </a:t>
            </a:r>
            <a:r>
              <a:rPr kumimoji="1" lang="en-US" altLang="zh-CN" dirty="0"/>
              <a:t>Stage0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recv_forward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没有其他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的输入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forward_step_func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真正调用模型执行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574BA-2130-8547-A45B-AD3357F9F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4" t="26582" r="28156"/>
          <a:stretch/>
        </p:blipFill>
        <p:spPr>
          <a:xfrm>
            <a:off x="6545541" y="2373385"/>
            <a:ext cx="5070238" cy="4084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7EB31D-D7D7-1540-9B1F-929F5CD70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666"/>
          <a:stretch/>
        </p:blipFill>
        <p:spPr>
          <a:xfrm>
            <a:off x="323731" y="161910"/>
            <a:ext cx="2245890" cy="65341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F423DA-8905-114A-A634-A6EFE73B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68860"/>
            <a:ext cx="3081600" cy="244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0501-DA87-054F-8C27-E73CC84D2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3962060"/>
            <a:ext cx="3081600" cy="14623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50FCA1-F5DC-7748-91DB-52467FE7FE7D}"/>
              </a:ext>
            </a:extLst>
          </p:cNvPr>
          <p:cNvSpPr/>
          <p:nvPr/>
        </p:nvSpPr>
        <p:spPr>
          <a:xfrm>
            <a:off x="2824572" y="2578986"/>
            <a:ext cx="3081600" cy="10786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AF15A-E6B3-5C42-A4F6-F55C5905E1B6}"/>
              </a:ext>
            </a:extLst>
          </p:cNvPr>
          <p:cNvSpPr/>
          <p:nvPr/>
        </p:nvSpPr>
        <p:spPr>
          <a:xfrm>
            <a:off x="2824572" y="5101978"/>
            <a:ext cx="3081600" cy="154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执行计算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上输出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发送给下一个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P2P_communication.send_forward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torch.distributed.P2POp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最后调用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torch.cuda.synchronize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执行同步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03FB7-7F2A-0D49-89B5-E7BE90C9C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90"/>
          <a:stretch/>
        </p:blipFill>
        <p:spPr>
          <a:xfrm>
            <a:off x="-141457" y="-133564"/>
            <a:ext cx="232985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39C171-D2C9-D441-9400-7658F68F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4" y="1307396"/>
            <a:ext cx="3081600" cy="1593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734BF-3FA3-6C40-92FD-03E24938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84" y="3020119"/>
            <a:ext cx="3081600" cy="891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020C1-DE44-E446-9870-DDA90D54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184" y="4031031"/>
            <a:ext cx="3081600" cy="2287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5F42FB-19E3-D242-A823-AE93C37AB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7" t="22659" r="28643"/>
          <a:stretch/>
        </p:blipFill>
        <p:spPr>
          <a:xfrm>
            <a:off x="6501252" y="2622378"/>
            <a:ext cx="4668358" cy="3981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2C210B-C731-AE4E-8670-C3C357B47F1B}"/>
              </a:ext>
            </a:extLst>
          </p:cNvPr>
          <p:cNvSpPr/>
          <p:nvPr/>
        </p:nvSpPr>
        <p:spPr>
          <a:xfrm>
            <a:off x="2806527" y="2684728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34A4A-209D-814B-9E3B-E1671C70ED2A}"/>
              </a:ext>
            </a:extLst>
          </p:cNvPr>
          <p:cNvSpPr/>
          <p:nvPr/>
        </p:nvSpPr>
        <p:spPr>
          <a:xfrm>
            <a:off x="2824572" y="370321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4C6797-F10D-E04D-BE23-B62D719860A6}"/>
              </a:ext>
            </a:extLst>
          </p:cNvPr>
          <p:cNvSpPr/>
          <p:nvPr/>
        </p:nvSpPr>
        <p:spPr>
          <a:xfrm>
            <a:off x="2813997" y="594857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92B90-3398-7F44-9E78-D84704BCA1D7}"/>
              </a:ext>
            </a:extLst>
          </p:cNvPr>
          <p:cNvSpPr/>
          <p:nvPr/>
        </p:nvSpPr>
        <p:spPr>
          <a:xfrm>
            <a:off x="2813997" y="4180291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/>
              <a:t>GPU0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继续执行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的前向计算得到第二个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(1F1B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状态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)</a:t>
            </a: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sedn_forward_recv_backward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发送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，进入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send_backward_recv_backward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底层试下通过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P2PPp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output_tesnor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 并且异步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tensor_recv_next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最后调用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synchronize()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GPU0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进入等待状态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827A2-6C94-D141-B77D-6876A3543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0" t="23223" r="28717"/>
          <a:stretch/>
        </p:blipFill>
        <p:spPr>
          <a:xfrm>
            <a:off x="6969528" y="3233027"/>
            <a:ext cx="4222263" cy="3624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D258D5-3D27-C741-AD35-AC76C6194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815"/>
          <a:stretch/>
        </p:blipFill>
        <p:spPr>
          <a:xfrm>
            <a:off x="261539" y="802164"/>
            <a:ext cx="1846120" cy="57103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8F6CE8-28F4-5B4D-A338-61723293F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1"/>
          <a:stretch/>
        </p:blipFill>
        <p:spPr>
          <a:xfrm>
            <a:off x="2789568" y="1538163"/>
            <a:ext cx="3081600" cy="570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777B0-4110-4742-BB7C-7D6D97B6A5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5"/>
          <a:stretch/>
        </p:blipFill>
        <p:spPr>
          <a:xfrm>
            <a:off x="2789568" y="2110196"/>
            <a:ext cx="3081600" cy="959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F0E75-527D-6043-A70E-0FFF5C59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568" y="3341425"/>
            <a:ext cx="3081600" cy="23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CAF2F-B586-A644-869C-F1166426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C4124D-068E-AE41-AA47-FC23F551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97753-751B-6042-82D4-816D4714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A03F6C-1160-EF45-8E63-438C10E3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601887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56859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94547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55057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B4418-A279-914C-BBD3-4AA5C363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CD992-1532-5049-8DA7-6797D6F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DB838A-B2C8-B449-9865-DE2E9278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24AA2E-7759-7A4E-BA76-7754FEFD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DC73DC-E7B7-0B48-A5E2-B7DFCB95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6E048-1928-C24A-B475-7AD0E58C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D8E2A-6F59-AF4C-8967-8CF5CA40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9CD32B-A9ED-4A45-B175-1D2C9904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4752F-E1A5-2443-98F7-45E0851DE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1095" y="1257300"/>
            <a:ext cx="5500627" cy="5122039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221815"/>
                </a:solidFill>
              </a:rPr>
              <a:t>pre_train_gpt.py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get_model</a:t>
            </a:r>
            <a:r>
              <a:rPr kumimoji="1" lang="zh-CN" altLang="en-US" dirty="0">
                <a:solidFill>
                  <a:srgbClr val="221815"/>
                </a:solidFill>
              </a:rPr>
              <a:t> 判断：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pipeline-parallel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按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个数分为多个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，每个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运行在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上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表示输入为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Embedding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第二个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表示输出为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Model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Loss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其余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不需要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972C9-A1CD-424E-94F3-A4F51912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2" y="1257300"/>
            <a:ext cx="3081600" cy="27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F57D3-AA03-9C46-8FAB-13E287E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4053530"/>
            <a:ext cx="3081600" cy="1110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D8EBA-4216-7643-BB93-9F0AFB79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5224415"/>
            <a:ext cx="3081600" cy="1250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B415D9-A9BC-C64E-87B9-5CCDE70756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978"/>
          <a:stretch/>
        </p:blipFill>
        <p:spPr>
          <a:xfrm>
            <a:off x="194640" y="558414"/>
            <a:ext cx="1958104" cy="61117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DCE4B-85BF-DB45-9F3F-EA7F1DCE8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60" y="2765618"/>
            <a:ext cx="5058041" cy="3664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4249F9-E4E7-3046-BFFF-7572A42F01C9}"/>
              </a:ext>
            </a:extLst>
          </p:cNvPr>
          <p:cNvSpPr/>
          <p:nvPr/>
        </p:nvSpPr>
        <p:spPr>
          <a:xfrm>
            <a:off x="6535960" y="4167098"/>
            <a:ext cx="5023644" cy="3733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AF2B7B-DBF3-CC4A-9B5F-F62A3A091D77}"/>
              </a:ext>
            </a:extLst>
          </p:cNvPr>
          <p:cNvSpPr/>
          <p:nvPr/>
        </p:nvSpPr>
        <p:spPr>
          <a:xfrm>
            <a:off x="6535960" y="5568578"/>
            <a:ext cx="5023644" cy="6115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F9DEB-A5BE-934B-873B-46BCAC29F75D}"/>
              </a:ext>
            </a:extLst>
          </p:cNvPr>
          <p:cNvSpPr/>
          <p:nvPr/>
        </p:nvSpPr>
        <p:spPr>
          <a:xfrm>
            <a:off x="2803552" y="1960197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5A892-0BA1-CE42-866D-1FF30A8EC6B0}"/>
              </a:ext>
            </a:extLst>
          </p:cNvPr>
          <p:cNvSpPr/>
          <p:nvPr/>
        </p:nvSpPr>
        <p:spPr>
          <a:xfrm>
            <a:off x="2803552" y="4558314"/>
            <a:ext cx="3081600" cy="605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BBC7D-9C7A-1141-89E1-53188B2CACC5}"/>
              </a:ext>
            </a:extLst>
          </p:cNvPr>
          <p:cNvSpPr/>
          <p:nvPr/>
        </p:nvSpPr>
        <p:spPr>
          <a:xfrm>
            <a:off x="2813071" y="6203193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模型实例化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 err="1"/>
              <a:t>get_model</a:t>
            </a:r>
            <a:r>
              <a:rPr kumimoji="1" lang="zh-CN" altLang="en-US" dirty="0"/>
              <a:t> 构建 </a:t>
            </a:r>
            <a:r>
              <a:rPr kumimoji="1" lang="en-US" altLang="zh-CN" dirty="0" err="1"/>
              <a:t>GPTModel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get_gpt_layer_local_spec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函数来构建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A470C-1E80-5545-9306-2F8593059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321"/>
          <a:stretch/>
        </p:blipFill>
        <p:spPr>
          <a:xfrm>
            <a:off x="263445" y="197751"/>
            <a:ext cx="2260868" cy="6462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1EB137-E4B6-E845-BF28-90E1B77C9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58" y="1376266"/>
            <a:ext cx="3081600" cy="1223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CEF0-D0C1-F443-B86B-BF699C3CF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658" y="2732254"/>
            <a:ext cx="3081600" cy="1160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FB7F7-DB20-B940-9AA9-CDA10AD86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9" y="2246288"/>
            <a:ext cx="5322121" cy="39726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B140C6-6412-9C42-B554-AAA9601457BD}"/>
              </a:ext>
            </a:extLst>
          </p:cNvPr>
          <p:cNvSpPr/>
          <p:nvPr/>
        </p:nvSpPr>
        <p:spPr>
          <a:xfrm>
            <a:off x="2842658" y="1847223"/>
            <a:ext cx="3081600" cy="54913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3A466-3026-D745-9C3C-7C28E4A76E8F}"/>
              </a:ext>
            </a:extLst>
          </p:cNvPr>
          <p:cNvSpPr/>
          <p:nvPr/>
        </p:nvSpPr>
        <p:spPr>
          <a:xfrm>
            <a:off x="2842658" y="3238511"/>
            <a:ext cx="3081600" cy="5136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36F55-978F-D943-A595-1E1408F0992B}"/>
              </a:ext>
            </a:extLst>
          </p:cNvPr>
          <p:cNvSpPr/>
          <p:nvPr/>
        </p:nvSpPr>
        <p:spPr>
          <a:xfrm>
            <a:off x="6419596" y="3312529"/>
            <a:ext cx="5322121" cy="22881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获取需要执行的层数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block</a:t>
            </a:r>
            <a:r>
              <a:rPr kumimoji="1" lang="zh-CN" altLang="en-US" dirty="0">
                <a:solidFill>
                  <a:srgbClr val="221815"/>
                </a:solidFill>
              </a:rPr>
              <a:t> 注册通过 </a:t>
            </a:r>
            <a:r>
              <a:rPr kumimoji="1" lang="en-US" altLang="zh-CN" dirty="0" err="1">
                <a:solidFill>
                  <a:srgbClr val="221815"/>
                </a:solidFill>
              </a:rPr>
              <a:t>get_num_layers</a:t>
            </a:r>
            <a:r>
              <a:rPr kumimoji="1" lang="zh-CN" altLang="en-US" dirty="0">
                <a:solidFill>
                  <a:srgbClr val="221815"/>
                </a:solidFill>
              </a:rPr>
              <a:t> 计算当前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包含几个 </a:t>
            </a:r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Layer</a:t>
            </a:r>
          </a:p>
          <a:p>
            <a:pPr latinLnBrk="1"/>
            <a:r>
              <a:rPr kumimoji="1" lang="zh-CN" altLang="en-US" dirty="0">
                <a:solidFill>
                  <a:srgbClr val="221815"/>
                </a:solidFill>
              </a:rPr>
              <a:t>在 </a:t>
            </a:r>
            <a:r>
              <a:rPr kumimoji="1" lang="en-US" altLang="zh-CN" dirty="0">
                <a:solidFill>
                  <a:srgbClr val="221815"/>
                </a:solidFill>
              </a:rPr>
              <a:t>GPT</a:t>
            </a:r>
            <a:r>
              <a:rPr kumimoji="1" lang="zh-CN" altLang="en-US" dirty="0">
                <a:solidFill>
                  <a:srgbClr val="221815"/>
                </a:solidFill>
              </a:rPr>
              <a:t> 模型运行示例中每个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build_layer</a:t>
            </a:r>
            <a:r>
              <a:rPr kumimoji="1" lang="zh-CN" altLang="en-US" dirty="0">
                <a:solidFill>
                  <a:srgbClr val="221815"/>
                </a:solidFill>
              </a:rPr>
              <a:t> 的个数为 </a:t>
            </a:r>
            <a:r>
              <a:rPr kumimoji="1" lang="en-US" altLang="zh-CN" dirty="0" err="1">
                <a:solidFill>
                  <a:srgbClr val="221815"/>
                </a:solidFill>
              </a:rPr>
              <a:t>number_lyaer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=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/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PP_num</a:t>
            </a:r>
            <a:endParaRPr kumimoji="1" lang="zh-CN" altLang="en-US" dirty="0">
              <a:solidFill>
                <a:srgbClr val="221815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8E75EE-9F37-CC4F-9CF5-42B2D7596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1" t="16734" r="36332" b="30115"/>
          <a:stretch/>
        </p:blipFill>
        <p:spPr>
          <a:xfrm>
            <a:off x="6551991" y="2654473"/>
            <a:ext cx="5189729" cy="36451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85E8D3-96C6-594C-9623-4646C2A9E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183"/>
          <a:stretch/>
        </p:blipFill>
        <p:spPr>
          <a:xfrm>
            <a:off x="0" y="0"/>
            <a:ext cx="2294129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255DDB-CD3F-EC4A-8270-5A448364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8" y="1995655"/>
            <a:ext cx="3081600" cy="2301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60C85-C423-4745-9420-2D51D7CE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58" y="1259928"/>
            <a:ext cx="3081600" cy="542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91CFE6-1183-4546-A1B4-190719E7F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58" y="4490522"/>
            <a:ext cx="3081600" cy="16473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FE92E7-CFE5-7745-A2D4-997E0E6C7A49}"/>
              </a:ext>
            </a:extLst>
          </p:cNvPr>
          <p:cNvSpPr/>
          <p:nvPr/>
        </p:nvSpPr>
        <p:spPr>
          <a:xfrm>
            <a:off x="2882958" y="1340511"/>
            <a:ext cx="3081600" cy="383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7294E-A45C-254E-92A6-3B272E47A646}"/>
              </a:ext>
            </a:extLst>
          </p:cNvPr>
          <p:cNvSpPr/>
          <p:nvPr/>
        </p:nvSpPr>
        <p:spPr>
          <a:xfrm>
            <a:off x="2882958" y="3752193"/>
            <a:ext cx="3081600" cy="12086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D16083-DC97-FC44-B89A-63D5249F67A1}"/>
              </a:ext>
            </a:extLst>
          </p:cNvPr>
          <p:cNvSpPr/>
          <p:nvPr/>
        </p:nvSpPr>
        <p:spPr>
          <a:xfrm>
            <a:off x="2882958" y="5150068"/>
            <a:ext cx="3081600" cy="1956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PP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Stage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zh-CN" altLang="en-US" dirty="0"/>
              <a:t>假设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GPT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执行一个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iteration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get_forward_backward_fun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函数进入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schedulers.py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模块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  <a:sym typeface="Wingdings" pitchFamily="2" charset="2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根据当前的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模式返回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用于执行前向和反向计算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2BFBE0-08B2-B448-A2B8-A0D4952A8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407"/>
          <a:stretch/>
        </p:blipFill>
        <p:spPr>
          <a:xfrm>
            <a:off x="275939" y="596121"/>
            <a:ext cx="2014363" cy="5783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3E7FB6-2947-1B43-A562-DD03B97B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883" y="2626225"/>
            <a:ext cx="4877270" cy="3715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C71BC-DB3D-B945-A2D8-FF01D35C6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542" y="3823009"/>
            <a:ext cx="3081600" cy="1014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69872-E24C-6447-B7DF-54D11E71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42" y="3660515"/>
            <a:ext cx="3081600" cy="14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90FCE6-3FA3-5E48-B689-EF421BC4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542" y="1746321"/>
            <a:ext cx="3081600" cy="17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7D8FF5-FE9E-6544-A6CD-957384333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6542" y="1559290"/>
            <a:ext cx="3081600" cy="1536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95217D-8AD5-0A41-A8CD-0E606D76A787}"/>
              </a:ext>
            </a:extLst>
          </p:cNvPr>
          <p:cNvSpPr/>
          <p:nvPr/>
        </p:nvSpPr>
        <p:spPr>
          <a:xfrm>
            <a:off x="2746542" y="1995655"/>
            <a:ext cx="3081600" cy="6305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4EAD7F-5E6C-5E42-A91A-69E0C86436F1}"/>
              </a:ext>
            </a:extLst>
          </p:cNvPr>
          <p:cNvSpPr/>
          <p:nvPr/>
        </p:nvSpPr>
        <p:spPr>
          <a:xfrm>
            <a:off x="6695902" y="4616892"/>
            <a:ext cx="4835609" cy="16303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1348B1-381C-6B44-BBB1-29DDBE90251F}"/>
              </a:ext>
            </a:extLst>
          </p:cNvPr>
          <p:cNvSpPr/>
          <p:nvPr/>
        </p:nvSpPr>
        <p:spPr>
          <a:xfrm>
            <a:off x="2746542" y="4267199"/>
            <a:ext cx="3081600" cy="2627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33339</TotalTime>
  <Words>738</Words>
  <Application>Microsoft Macintosh PowerPoint</Application>
  <PresentationFormat>自定义</PresentationFormat>
  <Paragraphs>100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PP 输入输出</vt:lpstr>
      <vt:lpstr>PP 模型实例化</vt:lpstr>
      <vt:lpstr>PP 获取需要执行的层数</vt:lpstr>
      <vt:lpstr>PP Stage 执行</vt:lpstr>
      <vt:lpstr>PowerPoint 演示文稿</vt:lpstr>
      <vt:lpstr>PowerPoint 演示文稿</vt:lpstr>
      <vt:lpstr>PowerPoint 演示文稿</vt:lpstr>
      <vt:lpstr>PP 第一个 Stage0</vt:lpstr>
      <vt:lpstr>PP Stage0 执行计算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11431</cp:revision>
  <cp:lastPrinted>2023-09-08T09:14:01Z</cp:lastPrinted>
  <dcterms:created xsi:type="dcterms:W3CDTF">2020-08-28T08:44:19Z</dcterms:created>
  <dcterms:modified xsi:type="dcterms:W3CDTF">2024-04-12T19:40:20Z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